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8" r:id="rId6"/>
    <p:sldId id="272" r:id="rId7"/>
    <p:sldId id="273" r:id="rId8"/>
    <p:sldId id="279" r:id="rId9"/>
    <p:sldId id="270" r:id="rId10"/>
    <p:sldId id="277" r:id="rId11"/>
    <p:sldId id="274" r:id="rId12"/>
    <p:sldId id="276" r:id="rId13"/>
    <p:sldId id="278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7" autoAdjust="0"/>
    <p:restoredTop sz="94660"/>
  </p:normalViewPr>
  <p:slideViewPr>
    <p:cSldViewPr>
      <p:cViewPr varScale="1">
        <p:scale>
          <a:sx n="72" d="100"/>
          <a:sy n="72" d="100"/>
        </p:scale>
        <p:origin x="618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942A0-B7D2-4B14-8FEA-55FC702F5BE7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5A5E99-E976-4550-8F80-53CC813F2F5A}">
      <dgm:prSet phldrT="[Text]"/>
      <dgm:spPr>
        <a:gradFill rotWithShape="0">
          <a:gsLst>
            <a:gs pos="0">
              <a:srgbClr val="703000"/>
            </a:gs>
            <a:gs pos="50000">
              <a:srgbClr val="A44A00"/>
            </a:gs>
            <a:gs pos="70000">
              <a:srgbClr val="BC5500"/>
            </a:gs>
            <a:gs pos="100000">
              <a:srgbClr val="F26D00"/>
            </a:gs>
          </a:gsLst>
        </a:gradFill>
      </dgm:spPr>
      <dgm:t>
        <a:bodyPr/>
        <a:lstStyle/>
        <a:p>
          <a:r>
            <a:rPr lang="en-US" dirty="0"/>
            <a:t>Functioning Automaton</a:t>
          </a:r>
        </a:p>
      </dgm:t>
      <dgm:extLst>
        <a:ext uri="{E40237B7-FDA0-4F09-8148-C483321AD2D9}">
          <dgm14:cNvPr xmlns:dgm14="http://schemas.microsoft.com/office/drawing/2010/diagram" id="0" name="" descr="Staggered process showing 3 tasks arranged one below the other and two downward pointing arrows are used to indicate progression from first task to second task and second task to third task."/>
        </a:ext>
      </dgm:extLst>
    </dgm:pt>
    <dgm:pt modelId="{03339A0D-5DC0-4B29-8353-C5AEBFD4DE86}" type="parTrans" cxnId="{D1A4D8E6-F04E-4AB1-8D0C-63DC7AB1E81F}">
      <dgm:prSet/>
      <dgm:spPr/>
      <dgm:t>
        <a:bodyPr/>
        <a:lstStyle/>
        <a:p>
          <a:endParaRPr lang="en-US"/>
        </a:p>
      </dgm:t>
    </dgm:pt>
    <dgm:pt modelId="{8877691F-1B60-4485-9174-DDEC7EE68B70}" type="sibTrans" cxnId="{D1A4D8E6-F04E-4AB1-8D0C-63DC7AB1E81F}">
      <dgm:prSet/>
      <dgm:spPr/>
      <dgm:t>
        <a:bodyPr/>
        <a:lstStyle/>
        <a:p>
          <a:endParaRPr lang="en-US"/>
        </a:p>
      </dgm:t>
    </dgm:pt>
    <dgm:pt modelId="{8EC937D8-BD76-4A12-A3E5-900D5C1E2E05}">
      <dgm:prSet phldrT="[Text]"/>
      <dgm:spPr/>
      <dgm:t>
        <a:bodyPr/>
        <a:lstStyle/>
        <a:p>
          <a:r>
            <a:rPr lang="en-US" dirty="0"/>
            <a:t>Visual Planning </a:t>
          </a:r>
        </a:p>
      </dgm:t>
    </dgm:pt>
    <dgm:pt modelId="{8265EE85-9851-494E-A6D3-1CDACE947DF3}" type="parTrans" cxnId="{43DC8383-AEE5-490C-A8E5-1F216F2B8FE6}">
      <dgm:prSet/>
      <dgm:spPr/>
      <dgm:t>
        <a:bodyPr/>
        <a:lstStyle/>
        <a:p>
          <a:endParaRPr lang="en-US"/>
        </a:p>
      </dgm:t>
    </dgm:pt>
    <dgm:pt modelId="{B3EFD4A5-9FA1-4ABE-B722-05162509509B}" type="sibTrans" cxnId="{43DC8383-AEE5-490C-A8E5-1F216F2B8FE6}">
      <dgm:prSet/>
      <dgm:spPr/>
      <dgm:t>
        <a:bodyPr/>
        <a:lstStyle/>
        <a:p>
          <a:endParaRPr lang="en-US"/>
        </a:p>
      </dgm:t>
    </dgm:pt>
    <dgm:pt modelId="{7133ECF5-4190-4604-AA2F-03C9A0A9210F}">
      <dgm:prSet phldrT="[Text]"/>
      <dgm:spPr>
        <a:gradFill rotWithShape="0">
          <a:gsLst>
            <a:gs pos="0">
              <a:srgbClr val="394404"/>
            </a:gs>
            <a:gs pos="50000">
              <a:srgbClr val="5F6F0F"/>
            </a:gs>
            <a:gs pos="70000">
              <a:srgbClr val="65741A"/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en-US" dirty="0"/>
            <a:t>Decorate Automaton</a:t>
          </a:r>
        </a:p>
      </dgm:t>
      <dgm:extLst>
        <a:ext uri="{E40237B7-FDA0-4F09-8148-C483321AD2D9}">
          <dgm14:cNvPr xmlns:dgm14="http://schemas.microsoft.com/office/drawing/2010/diagram" id="0" name="" descr="Staggered process showing 3 tasks arranged one below the other and two downward pointing arrows are used to indicate progression from first task to second task and second task to third task."/>
        </a:ext>
      </dgm:extLst>
    </dgm:pt>
    <dgm:pt modelId="{7D1B29D7-21DD-436A-8F7C-E87DE53C1431}" type="parTrans" cxnId="{011A9761-E983-4C7D-AB1D-2038261D8FF8}">
      <dgm:prSet/>
      <dgm:spPr/>
      <dgm:t>
        <a:bodyPr/>
        <a:lstStyle/>
        <a:p>
          <a:endParaRPr lang="en-US"/>
        </a:p>
      </dgm:t>
    </dgm:pt>
    <dgm:pt modelId="{46037378-034A-4662-877A-B53E1DA069A3}" type="sibTrans" cxnId="{011A9761-E983-4C7D-AB1D-2038261D8FF8}">
      <dgm:prSet/>
      <dgm:spPr/>
      <dgm:t>
        <a:bodyPr/>
        <a:lstStyle/>
        <a:p>
          <a:endParaRPr lang="en-US"/>
        </a:p>
      </dgm:t>
    </dgm:pt>
    <dgm:pt modelId="{1D84D8B6-AB32-4491-B5D2-EFE3D7668B88}" type="pres">
      <dgm:prSet presAssocID="{CD7942A0-B7D2-4B14-8FEA-55FC702F5BE7}" presName="outerComposite" presStyleCnt="0">
        <dgm:presLayoutVars>
          <dgm:chMax val="5"/>
          <dgm:dir/>
          <dgm:resizeHandles val="exact"/>
        </dgm:presLayoutVars>
      </dgm:prSet>
      <dgm:spPr/>
    </dgm:pt>
    <dgm:pt modelId="{3E0E8213-E460-4EB7-9A92-C2B1CC553F0D}" type="pres">
      <dgm:prSet presAssocID="{CD7942A0-B7D2-4B14-8FEA-55FC702F5BE7}" presName="dummyMaxCanvas" presStyleCnt="0">
        <dgm:presLayoutVars/>
      </dgm:prSet>
      <dgm:spPr/>
    </dgm:pt>
    <dgm:pt modelId="{124EF20B-D98C-45B2-BB13-7B93B5373CEB}" type="pres">
      <dgm:prSet presAssocID="{CD7942A0-B7D2-4B14-8FEA-55FC702F5BE7}" presName="ThreeNodes_1" presStyleLbl="node1" presStyleIdx="0" presStyleCnt="3">
        <dgm:presLayoutVars>
          <dgm:bulletEnabled val="1"/>
        </dgm:presLayoutVars>
      </dgm:prSet>
      <dgm:spPr/>
    </dgm:pt>
    <dgm:pt modelId="{CA544AF7-F7B2-4CA5-9251-B4CDB8D06634}" type="pres">
      <dgm:prSet presAssocID="{CD7942A0-B7D2-4B14-8FEA-55FC702F5BE7}" presName="ThreeNodes_2" presStyleLbl="node1" presStyleIdx="1" presStyleCnt="3">
        <dgm:presLayoutVars>
          <dgm:bulletEnabled val="1"/>
        </dgm:presLayoutVars>
      </dgm:prSet>
      <dgm:spPr/>
    </dgm:pt>
    <dgm:pt modelId="{2AE92D3F-F0FA-45DD-BB60-4C6FBC6BC016}" type="pres">
      <dgm:prSet presAssocID="{CD7942A0-B7D2-4B14-8FEA-55FC702F5BE7}" presName="ThreeNodes_3" presStyleLbl="node1" presStyleIdx="2" presStyleCnt="3">
        <dgm:presLayoutVars>
          <dgm:bulletEnabled val="1"/>
        </dgm:presLayoutVars>
      </dgm:prSet>
      <dgm:spPr/>
    </dgm:pt>
    <dgm:pt modelId="{9CA877D8-99F8-40A0-89E9-59A61C9A70F4}" type="pres">
      <dgm:prSet presAssocID="{CD7942A0-B7D2-4B14-8FEA-55FC702F5BE7}" presName="ThreeConn_1-2" presStyleLbl="fgAccFollowNode1" presStyleIdx="0" presStyleCnt="2">
        <dgm:presLayoutVars>
          <dgm:bulletEnabled val="1"/>
        </dgm:presLayoutVars>
      </dgm:prSet>
      <dgm:spPr/>
    </dgm:pt>
    <dgm:pt modelId="{62643EF2-016C-41F1-8CBC-398422A85727}" type="pres">
      <dgm:prSet presAssocID="{CD7942A0-B7D2-4B14-8FEA-55FC702F5BE7}" presName="ThreeConn_2-3" presStyleLbl="fgAccFollowNode1" presStyleIdx="1" presStyleCnt="2">
        <dgm:presLayoutVars>
          <dgm:bulletEnabled val="1"/>
        </dgm:presLayoutVars>
      </dgm:prSet>
      <dgm:spPr/>
    </dgm:pt>
    <dgm:pt modelId="{7A2F6994-DA87-4497-BFC7-DD9D6EC5315F}" type="pres">
      <dgm:prSet presAssocID="{CD7942A0-B7D2-4B14-8FEA-55FC702F5BE7}" presName="ThreeNodes_1_text" presStyleLbl="node1" presStyleIdx="2" presStyleCnt="3">
        <dgm:presLayoutVars>
          <dgm:bulletEnabled val="1"/>
        </dgm:presLayoutVars>
      </dgm:prSet>
      <dgm:spPr/>
    </dgm:pt>
    <dgm:pt modelId="{916C48CB-E452-4B79-A9B9-4C9A90B47960}" type="pres">
      <dgm:prSet presAssocID="{CD7942A0-B7D2-4B14-8FEA-55FC702F5BE7}" presName="ThreeNodes_2_text" presStyleLbl="node1" presStyleIdx="2" presStyleCnt="3">
        <dgm:presLayoutVars>
          <dgm:bulletEnabled val="1"/>
        </dgm:presLayoutVars>
      </dgm:prSet>
      <dgm:spPr/>
    </dgm:pt>
    <dgm:pt modelId="{A31D264E-E285-4E5C-8EB7-762CD501BE72}" type="pres">
      <dgm:prSet presAssocID="{CD7942A0-B7D2-4B14-8FEA-55FC702F5BE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3E7038C-2CC0-496B-88A0-60396CDC31E4}" type="presOf" srcId="{7133ECF5-4190-4604-AA2F-03C9A0A9210F}" destId="{A31D264E-E285-4E5C-8EB7-762CD501BE72}" srcOrd="1" destOrd="0" presId="urn:microsoft.com/office/officeart/2005/8/layout/vProcess5"/>
    <dgm:cxn modelId="{C2D0E194-BD14-4AD2-9E3A-CE984C34B6CD}" type="presOf" srcId="{CD7942A0-B7D2-4B14-8FEA-55FC702F5BE7}" destId="{1D84D8B6-AB32-4491-B5D2-EFE3D7668B88}" srcOrd="0" destOrd="0" presId="urn:microsoft.com/office/officeart/2005/8/layout/vProcess5"/>
    <dgm:cxn modelId="{12FC7FDE-4033-4970-A683-61DE6FA84E89}" type="presOf" srcId="{8877691F-1B60-4485-9174-DDEC7EE68B70}" destId="{9CA877D8-99F8-40A0-89E9-59A61C9A70F4}" srcOrd="0" destOrd="0" presId="urn:microsoft.com/office/officeart/2005/8/layout/vProcess5"/>
    <dgm:cxn modelId="{BB374C9D-646D-46E6-89B4-117F0E21BA34}" type="presOf" srcId="{8EC937D8-BD76-4A12-A3E5-900D5C1E2E05}" destId="{916C48CB-E452-4B79-A9B9-4C9A90B47960}" srcOrd="1" destOrd="0" presId="urn:microsoft.com/office/officeart/2005/8/layout/vProcess5"/>
    <dgm:cxn modelId="{011A9761-E983-4C7D-AB1D-2038261D8FF8}" srcId="{CD7942A0-B7D2-4B14-8FEA-55FC702F5BE7}" destId="{7133ECF5-4190-4604-AA2F-03C9A0A9210F}" srcOrd="2" destOrd="0" parTransId="{7D1B29D7-21DD-436A-8F7C-E87DE53C1431}" sibTransId="{46037378-034A-4662-877A-B53E1DA069A3}"/>
    <dgm:cxn modelId="{7C007CEB-6418-4EA7-9CB6-5B93D0C655E6}" type="presOf" srcId="{095A5E99-E976-4550-8F80-53CC813F2F5A}" destId="{7A2F6994-DA87-4497-BFC7-DD9D6EC5315F}" srcOrd="1" destOrd="0" presId="urn:microsoft.com/office/officeart/2005/8/layout/vProcess5"/>
    <dgm:cxn modelId="{D1A4D8E6-F04E-4AB1-8D0C-63DC7AB1E81F}" srcId="{CD7942A0-B7D2-4B14-8FEA-55FC702F5BE7}" destId="{095A5E99-E976-4550-8F80-53CC813F2F5A}" srcOrd="0" destOrd="0" parTransId="{03339A0D-5DC0-4B29-8353-C5AEBFD4DE86}" sibTransId="{8877691F-1B60-4485-9174-DDEC7EE68B70}"/>
    <dgm:cxn modelId="{6CF7D6F9-A5F2-48E3-AF5C-A2074559AE21}" type="presOf" srcId="{B3EFD4A5-9FA1-4ABE-B722-05162509509B}" destId="{62643EF2-016C-41F1-8CBC-398422A85727}" srcOrd="0" destOrd="0" presId="urn:microsoft.com/office/officeart/2005/8/layout/vProcess5"/>
    <dgm:cxn modelId="{5A89A138-BC1A-490F-935E-2EC3F74E8E18}" type="presOf" srcId="{7133ECF5-4190-4604-AA2F-03C9A0A9210F}" destId="{2AE92D3F-F0FA-45DD-BB60-4C6FBC6BC016}" srcOrd="0" destOrd="0" presId="urn:microsoft.com/office/officeart/2005/8/layout/vProcess5"/>
    <dgm:cxn modelId="{8A063A46-8F8D-405A-B2D6-6495FA638F46}" type="presOf" srcId="{8EC937D8-BD76-4A12-A3E5-900D5C1E2E05}" destId="{CA544AF7-F7B2-4CA5-9251-B4CDB8D06634}" srcOrd="0" destOrd="0" presId="urn:microsoft.com/office/officeart/2005/8/layout/vProcess5"/>
    <dgm:cxn modelId="{A071614A-8A85-47B2-A113-0652CAB9B428}" type="presOf" srcId="{095A5E99-E976-4550-8F80-53CC813F2F5A}" destId="{124EF20B-D98C-45B2-BB13-7B93B5373CEB}" srcOrd="0" destOrd="0" presId="urn:microsoft.com/office/officeart/2005/8/layout/vProcess5"/>
    <dgm:cxn modelId="{43DC8383-AEE5-490C-A8E5-1F216F2B8FE6}" srcId="{CD7942A0-B7D2-4B14-8FEA-55FC702F5BE7}" destId="{8EC937D8-BD76-4A12-A3E5-900D5C1E2E05}" srcOrd="1" destOrd="0" parTransId="{8265EE85-9851-494E-A6D3-1CDACE947DF3}" sibTransId="{B3EFD4A5-9FA1-4ABE-B722-05162509509B}"/>
    <dgm:cxn modelId="{768DB908-A4BF-48A6-A740-5DD0CBAFBB11}" type="presParOf" srcId="{1D84D8B6-AB32-4491-B5D2-EFE3D7668B88}" destId="{3E0E8213-E460-4EB7-9A92-C2B1CC553F0D}" srcOrd="0" destOrd="0" presId="urn:microsoft.com/office/officeart/2005/8/layout/vProcess5"/>
    <dgm:cxn modelId="{A8B17D3B-E670-4FE0-A845-244C702B8151}" type="presParOf" srcId="{1D84D8B6-AB32-4491-B5D2-EFE3D7668B88}" destId="{124EF20B-D98C-45B2-BB13-7B93B5373CEB}" srcOrd="1" destOrd="0" presId="urn:microsoft.com/office/officeart/2005/8/layout/vProcess5"/>
    <dgm:cxn modelId="{1E8E2D8B-A980-4080-A16E-1F74528DE4D0}" type="presParOf" srcId="{1D84D8B6-AB32-4491-B5D2-EFE3D7668B88}" destId="{CA544AF7-F7B2-4CA5-9251-B4CDB8D06634}" srcOrd="2" destOrd="0" presId="urn:microsoft.com/office/officeart/2005/8/layout/vProcess5"/>
    <dgm:cxn modelId="{7992440C-9F36-432D-90EE-E2A708CEB38B}" type="presParOf" srcId="{1D84D8B6-AB32-4491-B5D2-EFE3D7668B88}" destId="{2AE92D3F-F0FA-45DD-BB60-4C6FBC6BC016}" srcOrd="3" destOrd="0" presId="urn:microsoft.com/office/officeart/2005/8/layout/vProcess5"/>
    <dgm:cxn modelId="{DBE883B8-7D13-43BA-A456-8DBB93D30C93}" type="presParOf" srcId="{1D84D8B6-AB32-4491-B5D2-EFE3D7668B88}" destId="{9CA877D8-99F8-40A0-89E9-59A61C9A70F4}" srcOrd="4" destOrd="0" presId="urn:microsoft.com/office/officeart/2005/8/layout/vProcess5"/>
    <dgm:cxn modelId="{A3B9E6ED-FFD0-430E-B609-EBE8E75E7C44}" type="presParOf" srcId="{1D84D8B6-AB32-4491-B5D2-EFE3D7668B88}" destId="{62643EF2-016C-41F1-8CBC-398422A85727}" srcOrd="5" destOrd="0" presId="urn:microsoft.com/office/officeart/2005/8/layout/vProcess5"/>
    <dgm:cxn modelId="{278FE748-9C54-4E36-9203-E948DB63C99A}" type="presParOf" srcId="{1D84D8B6-AB32-4491-B5D2-EFE3D7668B88}" destId="{7A2F6994-DA87-4497-BFC7-DD9D6EC5315F}" srcOrd="6" destOrd="0" presId="urn:microsoft.com/office/officeart/2005/8/layout/vProcess5"/>
    <dgm:cxn modelId="{E81279B5-23BF-4F73-A353-8831FC04E9BC}" type="presParOf" srcId="{1D84D8B6-AB32-4491-B5D2-EFE3D7668B88}" destId="{916C48CB-E452-4B79-A9B9-4C9A90B47960}" srcOrd="7" destOrd="0" presId="urn:microsoft.com/office/officeart/2005/8/layout/vProcess5"/>
    <dgm:cxn modelId="{16289EC3-0C51-4B32-B6CC-FE8F7F6F6C76}" type="presParOf" srcId="{1D84D8B6-AB32-4491-B5D2-EFE3D7668B88}" destId="{A31D264E-E285-4E5C-8EB7-762CD501BE7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EF20B-D98C-45B2-BB13-7B93B5373CEB}">
      <dsp:nvSpPr>
        <dsp:cNvPr id="0" name=""/>
        <dsp:cNvSpPr/>
      </dsp:nvSpPr>
      <dsp:spPr>
        <a:xfrm>
          <a:off x="0" y="0"/>
          <a:ext cx="4316650" cy="133969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3000"/>
            </a:gs>
            <a:gs pos="50000">
              <a:srgbClr val="A44A00"/>
            </a:gs>
            <a:gs pos="70000">
              <a:srgbClr val="BC5500"/>
            </a:gs>
            <a:gs pos="100000">
              <a:srgbClr val="F26D00"/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Functioning Automaton</a:t>
          </a:r>
        </a:p>
      </dsp:txBody>
      <dsp:txXfrm>
        <a:off x="39238" y="39238"/>
        <a:ext cx="2871019" cy="1261215"/>
      </dsp:txXfrm>
    </dsp:sp>
    <dsp:sp modelId="{CA544AF7-F7B2-4CA5-9251-B4CDB8D06634}">
      <dsp:nvSpPr>
        <dsp:cNvPr id="0" name=""/>
        <dsp:cNvSpPr/>
      </dsp:nvSpPr>
      <dsp:spPr>
        <a:xfrm>
          <a:off x="380880" y="1562972"/>
          <a:ext cx="4316650" cy="1339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Visual Planning </a:t>
          </a:r>
        </a:p>
      </dsp:txBody>
      <dsp:txXfrm>
        <a:off x="420118" y="1602210"/>
        <a:ext cx="2986494" cy="1261215"/>
      </dsp:txXfrm>
    </dsp:sp>
    <dsp:sp modelId="{2AE92D3F-F0FA-45DD-BB60-4C6FBC6BC016}">
      <dsp:nvSpPr>
        <dsp:cNvPr id="0" name=""/>
        <dsp:cNvSpPr/>
      </dsp:nvSpPr>
      <dsp:spPr>
        <a:xfrm>
          <a:off x="761761" y="3125945"/>
          <a:ext cx="4316650" cy="133969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94404"/>
            </a:gs>
            <a:gs pos="50000">
              <a:srgbClr val="5F6F0F"/>
            </a:gs>
            <a:gs pos="70000">
              <a:srgbClr val="65741A"/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Decorate Automaton</a:t>
          </a:r>
        </a:p>
      </dsp:txBody>
      <dsp:txXfrm>
        <a:off x="800999" y="3165183"/>
        <a:ext cx="2986494" cy="1261215"/>
      </dsp:txXfrm>
    </dsp:sp>
    <dsp:sp modelId="{9CA877D8-99F8-40A0-89E9-59A61C9A70F4}">
      <dsp:nvSpPr>
        <dsp:cNvPr id="0" name=""/>
        <dsp:cNvSpPr/>
      </dsp:nvSpPr>
      <dsp:spPr>
        <a:xfrm>
          <a:off x="3445850" y="1015932"/>
          <a:ext cx="870799" cy="8707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641780" y="1015932"/>
        <a:ext cx="478939" cy="655276"/>
      </dsp:txXfrm>
    </dsp:sp>
    <dsp:sp modelId="{62643EF2-016C-41F1-8CBC-398422A85727}">
      <dsp:nvSpPr>
        <dsp:cNvPr id="0" name=""/>
        <dsp:cNvSpPr/>
      </dsp:nvSpPr>
      <dsp:spPr>
        <a:xfrm>
          <a:off x="3826731" y="2569974"/>
          <a:ext cx="870799" cy="87079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022661" y="2569974"/>
        <a:ext cx="478939" cy="655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2/19/2017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2/16/2017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2/16/2017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2/16/2017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XGrfhLxt8Q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i1R5qty66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-76200"/>
            <a:ext cx="8735325" cy="2000251"/>
          </a:xfrm>
        </p:spPr>
        <p:txBody>
          <a:bodyPr>
            <a:normAutofit/>
          </a:bodyPr>
          <a:lstStyle/>
          <a:p>
            <a:r>
              <a:rPr lang="en-US" dirty="0"/>
              <a:t>Decontextualized Art Automata Sculptures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1812" y="4572000"/>
            <a:ext cx="8735325" cy="1752600"/>
          </a:xfrm>
        </p:spPr>
        <p:txBody>
          <a:bodyPr>
            <a:normAutofit/>
          </a:bodyPr>
          <a:lstStyle/>
          <a:p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 grade</a:t>
            </a:r>
          </a:p>
          <a:p>
            <a:endParaRPr lang="en-US" sz="2400" dirty="0"/>
          </a:p>
          <a:p>
            <a:r>
              <a:rPr lang="en-US" sz="2400" dirty="0"/>
              <a:t>   Miss Greer</a:t>
            </a:r>
          </a:p>
        </p:txBody>
      </p:sp>
      <p:pic>
        <p:nvPicPr>
          <p:cNvPr id="3" name="hXGrfhLxt8Q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99474" y="2057400"/>
            <a:ext cx="51816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9474" y="5943600"/>
            <a:ext cx="494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Title:</a:t>
            </a:r>
            <a:r>
              <a:rPr lang="ja-JP" altLang="en-US" sz="2000" dirty="0"/>
              <a:t>我爱你，我的龙 </a:t>
            </a:r>
            <a:r>
              <a:rPr lang="en-US" altLang="ja-JP" sz="2000" dirty="0"/>
              <a:t>(</a:t>
            </a:r>
            <a:r>
              <a:rPr lang="en-US" sz="2000" dirty="0" err="1"/>
              <a:t>Wǒ</a:t>
            </a:r>
            <a:r>
              <a:rPr lang="en-US" sz="2000" dirty="0"/>
              <a:t> </a:t>
            </a:r>
            <a:r>
              <a:rPr lang="en-US" sz="2000" dirty="0" err="1"/>
              <a:t>ài</a:t>
            </a:r>
            <a:r>
              <a:rPr lang="en-US" sz="2000" dirty="0"/>
              <a:t> </a:t>
            </a:r>
            <a:r>
              <a:rPr lang="en-US" sz="2000" dirty="0" err="1"/>
              <a:t>nǐ</a:t>
            </a:r>
            <a:r>
              <a:rPr lang="en-US" sz="2000" dirty="0"/>
              <a:t>, </a:t>
            </a:r>
            <a:r>
              <a:rPr lang="en-US" sz="2000" dirty="0" err="1"/>
              <a:t>wǒ</a:t>
            </a:r>
            <a:r>
              <a:rPr lang="en-US" sz="2000" dirty="0"/>
              <a:t> de </a:t>
            </a:r>
            <a:r>
              <a:rPr lang="en-US" sz="2000" dirty="0" err="1"/>
              <a:t>lóng</a:t>
            </a:r>
            <a:r>
              <a:rPr lang="en-US" sz="2000" dirty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92747" y="2057400"/>
            <a:ext cx="8939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Decontextualize</a:t>
            </a:r>
            <a:r>
              <a:rPr lang="en-US" dirty="0"/>
              <a:t>: consider (something) in isolation from its context, background, or climate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Automata</a:t>
            </a:r>
            <a:r>
              <a:rPr lang="en-US" dirty="0"/>
              <a:t>: plural for automaton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Automaton</a:t>
            </a:r>
            <a:r>
              <a:rPr lang="en-US" dirty="0"/>
              <a:t>: a mechanical figure constructed to act as if by its own motive power; robot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will we build our Automata?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First, we will </a:t>
            </a:r>
            <a:r>
              <a:rPr lang="en-US" b="1" dirty="0"/>
              <a:t>Tinker</a:t>
            </a:r>
            <a:r>
              <a:rPr lang="en-US" dirty="0"/>
              <a:t> with automata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will follow a safety demonstration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will create the </a:t>
            </a:r>
            <a:r>
              <a:rPr lang="en-US" b="1" dirty="0"/>
              <a:t>frame</a:t>
            </a:r>
            <a:r>
              <a:rPr lang="en-US" dirty="0"/>
              <a:t> for our automata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a later lesson, we will create an </a:t>
            </a:r>
            <a:r>
              <a:rPr lang="en-US" b="1" dirty="0"/>
              <a:t>up and down cam</a:t>
            </a:r>
            <a:r>
              <a:rPr lang="en-US" dirty="0"/>
              <a:t> for our automatons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2050" name="Picture 2" descr="Image result for automata up and down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1520190"/>
            <a:ext cx="49530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88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Artists video: Paul Spooner 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>
                <a:solidFill>
                  <a:srgbClr val="FFFF00"/>
                </a:solidFill>
              </a:rPr>
              <a:t>How does Paul Spooner combine art and technology?</a:t>
            </a:r>
          </a:p>
        </p:txBody>
      </p:sp>
      <p:pic>
        <p:nvPicPr>
          <p:cNvPr id="2" name="Gi1R5qty660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6812" y="1471930"/>
            <a:ext cx="6705599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-228600"/>
            <a:ext cx="10360501" cy="1223963"/>
          </a:xfrm>
        </p:spPr>
        <p:txBody>
          <a:bodyPr/>
          <a:lstStyle/>
          <a:p>
            <a:r>
              <a:rPr lang="en-US" dirty="0"/>
              <a:t>Paul Spooner – Spoiled Milk</a:t>
            </a:r>
          </a:p>
        </p:txBody>
      </p:sp>
      <p:pic>
        <p:nvPicPr>
          <p:cNvPr id="1026" name="Picture 2" descr="Image result for paul spooner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609600"/>
            <a:ext cx="3752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448" y="4385608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“I’m a mechanical joke maker…. They are three dimensional cartoons.”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8" name="Picture 4" descr="Image result for paul spoo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2" y="3692897"/>
            <a:ext cx="4405997" cy="293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2812" y="995363"/>
            <a:ext cx="60947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What materials does Paul Spooner use?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Who can tell me a problem he has faced as an artist?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(hint: video)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What story is he trying to tell in </a:t>
            </a:r>
            <a:r>
              <a:rPr lang="en-US" sz="2800" b="1" dirty="0">
                <a:solidFill>
                  <a:srgbClr val="FFFF00"/>
                </a:solidFill>
              </a:rPr>
              <a:t>Spoiled Milk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565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-304800"/>
            <a:ext cx="10360501" cy="1223963"/>
          </a:xfrm>
        </p:spPr>
        <p:txBody>
          <a:bodyPr/>
          <a:lstStyle/>
          <a:p>
            <a:r>
              <a:rPr lang="en-US" dirty="0"/>
              <a:t>Tom Haney – Trixie and 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2412" y="914400"/>
            <a:ext cx="44958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 American Artist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 approaches his work “as a way to reconnect with the past” </a:t>
            </a:r>
            <a:r>
              <a:rPr lang="en-US" i="1" dirty="0">
                <a:solidFill>
                  <a:srgbClr val="FFFF00"/>
                </a:solidFill>
              </a:rPr>
              <a:t>How does he connect to the past in this piece?</a:t>
            </a:r>
            <a:endParaRPr lang="en-US" sz="20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Says he is influenced by Pablo Picasso, Leonardo </a:t>
            </a:r>
            <a:r>
              <a:rPr lang="en-US" dirty="0" err="1"/>
              <a:t>DaVinci</a:t>
            </a:r>
            <a:r>
              <a:rPr lang="en-US" dirty="0"/>
              <a:t>, The Wright Brothers, and Thomas Edison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FF00"/>
                </a:solidFill>
              </a:rPr>
              <a:t>Who can take a guess as to what motion this automaton mimics? How can that movement be generated?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2054" name="Picture 6" descr="Image result for tom ha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762000"/>
            <a:ext cx="377877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5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1524000"/>
            <a:ext cx="10360501" cy="1223963"/>
          </a:xfrm>
        </p:spPr>
        <p:txBody>
          <a:bodyPr>
            <a:normAutofit/>
          </a:bodyPr>
          <a:lstStyle/>
          <a:p>
            <a:r>
              <a:rPr lang="en-US" sz="4400" dirty="0"/>
              <a:t>Let’s </a:t>
            </a:r>
            <a:r>
              <a:rPr lang="en-US" sz="5400" b="1" dirty="0">
                <a:solidFill>
                  <a:srgbClr val="FFFF00"/>
                </a:solidFill>
              </a:rPr>
              <a:t>Tinker</a:t>
            </a:r>
            <a:r>
              <a:rPr lang="en-US" sz="4400" b="1" dirty="0"/>
              <a:t> </a:t>
            </a:r>
            <a:r>
              <a:rPr lang="en-US" sz="4400" dirty="0"/>
              <a:t>with some Automata!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4412" y="2747963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FFFF00"/>
                </a:highlight>
              </a:rPr>
              <a:t>Tinker: the act of experimenting and exploring with new media  </a:t>
            </a:r>
            <a:endParaRPr lang="en-US" sz="32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1026" name="Picture 2" descr="Image result for automat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2" y="3581400"/>
            <a:ext cx="4953000" cy="279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creating a cardboard automata</a:t>
            </a:r>
          </a:p>
        </p:txBody>
      </p:sp>
      <p:graphicFrame>
        <p:nvGraphicFramePr>
          <p:cNvPr id="5" name="Content Placeholder 4" descr="Staggered process showing 3 tasks arranged one below the other and two downward pointing arrows are used to indicate progression from first task to second task and second task to third task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3558959"/>
              </p:ext>
            </p:extLst>
          </p:nvPr>
        </p:nvGraphicFramePr>
        <p:xfrm>
          <a:off x="6500813" y="1706563"/>
          <a:ext cx="5078412" cy="446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Image result for cardboard automata 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58436"/>
            <a:ext cx="5078413" cy="33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vs. Inspiration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9294" y="457200"/>
            <a:ext cx="5078677" cy="11887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What is a replica?</a:t>
            </a:r>
          </a:p>
          <a:p>
            <a:pPr lvl="1"/>
            <a:r>
              <a:rPr lang="en-US" dirty="0"/>
              <a:t>a duplicate of an original artistic work.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7889" y="1707667"/>
            <a:ext cx="5078677" cy="217853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How would you define inspiration?</a:t>
            </a:r>
          </a:p>
          <a:p>
            <a:pPr lvl="1"/>
            <a:r>
              <a:rPr lang="en-US" sz="2000" dirty="0"/>
              <a:t>something that makes someone want to do something or that gives someone an idea about what to do or create </a:t>
            </a:r>
            <a:r>
              <a:rPr lang="en-US" sz="2000" b="1" dirty="0"/>
              <a:t>:</a:t>
            </a:r>
            <a:r>
              <a:rPr lang="en-US" sz="2000" dirty="0"/>
              <a:t> a force or influence that inspires someone</a:t>
            </a:r>
          </a:p>
        </p:txBody>
      </p:sp>
      <p:pic>
        <p:nvPicPr>
          <p:cNvPr id="1026" name="Picture 2" descr="Image result for art replic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1707667"/>
            <a:ext cx="4191000" cy="31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irl with pearl ear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645920"/>
            <a:ext cx="2210351" cy="257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ork inspired by van gog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6" y="1743845"/>
            <a:ext cx="6294508" cy="476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van gogh painting sty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9" y="3518413"/>
            <a:ext cx="5351902" cy="333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merican gothic repl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16" y="1490598"/>
            <a:ext cx="4468441" cy="457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merican goth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57" y="886618"/>
            <a:ext cx="4467710" cy="53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7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Taiwanese Art Group – Starry Night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4 million water bottles were used </a:t>
            </a:r>
          </a:p>
          <a:p>
            <a:r>
              <a:rPr lang="en-US" dirty="0"/>
              <a:t>These artists used a famous painting to convey a message</a:t>
            </a:r>
          </a:p>
          <a:p>
            <a:r>
              <a:rPr lang="en-US" i="1" dirty="0">
                <a:solidFill>
                  <a:srgbClr val="FFFF00"/>
                </a:solidFill>
              </a:rPr>
              <a:t>Why </a:t>
            </a:r>
            <a:r>
              <a:rPr lang="en-US" dirty="0">
                <a:solidFill>
                  <a:srgbClr val="FFFF00"/>
                </a:solidFill>
              </a:rPr>
              <a:t>is this artwork a </a:t>
            </a:r>
            <a:r>
              <a:rPr lang="en-US" b="1" dirty="0">
                <a:solidFill>
                  <a:srgbClr val="FFFF00"/>
                </a:solidFill>
              </a:rPr>
              <a:t>replica</a:t>
            </a:r>
            <a:r>
              <a:rPr lang="en-US" dirty="0">
                <a:solidFill>
                  <a:srgbClr val="FFFF00"/>
                </a:solidFill>
              </a:rPr>
              <a:t>, and not an </a:t>
            </a:r>
            <a:r>
              <a:rPr lang="en-US" b="1" dirty="0">
                <a:solidFill>
                  <a:srgbClr val="FFFF00"/>
                </a:solidFill>
              </a:rPr>
              <a:t>inspiration</a:t>
            </a:r>
            <a:r>
              <a:rPr lang="en-US" dirty="0">
                <a:solidFill>
                  <a:srgbClr val="FFFF00"/>
                </a:solidFill>
              </a:rPr>
              <a:t> piece?</a:t>
            </a:r>
          </a:p>
          <a:p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Think about the kind of story you want your automaton to tell</a:t>
            </a:r>
          </a:p>
          <a:p>
            <a:endParaRPr lang="en-US" dirty="0"/>
          </a:p>
        </p:txBody>
      </p:sp>
      <p:pic>
        <p:nvPicPr>
          <p:cNvPr id="4098" name="Picture 2" descr="recycle, art for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20" y="2286000"/>
            <a:ext cx="5484812" cy="30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Lexie </a:t>
            </a:r>
            <a:r>
              <a:rPr lang="en-US" dirty="0" err="1"/>
              <a:t>Lazear</a:t>
            </a:r>
            <a:r>
              <a:rPr lang="en-US" dirty="0"/>
              <a:t> – inspired by Marc Chagall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5509" y="1706563"/>
            <a:ext cx="4405795" cy="446563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14173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Makeup Artist inspired by famous works of art</a:t>
            </a:r>
          </a:p>
          <a:p>
            <a:r>
              <a:rPr lang="en-US" dirty="0"/>
              <a:t>Uses her face as a canvas</a:t>
            </a:r>
          </a:p>
        </p:txBody>
      </p:sp>
      <p:pic>
        <p:nvPicPr>
          <p:cNvPr id="5122" name="Picture 2" descr="Image result for marc chagall chica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60" y="3332480"/>
            <a:ext cx="4860924" cy="274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222" y="2061597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Replica or Inspiration?</a:t>
            </a:r>
          </a:p>
        </p:txBody>
      </p:sp>
    </p:spTree>
    <p:extLst>
      <p:ext uri="{BB962C8B-B14F-4D97-AF65-F5344CB8AC3E}">
        <p14:creationId xmlns:p14="http://schemas.microsoft.com/office/powerpoint/2010/main" val="11090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</p:bldLst>
  </p:timing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5514</TotalTime>
  <Words>388</Words>
  <Application>Microsoft Office PowerPoint</Application>
  <PresentationFormat>Custom</PresentationFormat>
  <Paragraphs>45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ゴシック</vt:lpstr>
      <vt:lpstr>Arial</vt:lpstr>
      <vt:lpstr>Calibri</vt:lpstr>
      <vt:lpstr>Tech 16x9</vt:lpstr>
      <vt:lpstr>Decontextualized Art Automata Sculptures</vt:lpstr>
      <vt:lpstr>Artists video: Paul Spooner   How does Paul Spooner combine art and technology?</vt:lpstr>
      <vt:lpstr>Paul Spooner – Spoiled Milk</vt:lpstr>
      <vt:lpstr>Tom Haney – Trixie and I</vt:lpstr>
      <vt:lpstr>Let’s Tinker with some Automata!</vt:lpstr>
      <vt:lpstr>Steps for creating a cardboard automata</vt:lpstr>
      <vt:lpstr>Replica vs. Inspiration</vt:lpstr>
      <vt:lpstr>Taiwanese Art Group – Starry Night </vt:lpstr>
      <vt:lpstr>Lexie Lazear – inspired by Marc Chagall</vt:lpstr>
      <vt:lpstr>Today: How will we build our Automata?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Automata - Art as a Machine</dc:title>
  <dc:creator>Sarah Greer</dc:creator>
  <cp:lastModifiedBy>Sarah Greer</cp:lastModifiedBy>
  <cp:revision>18</cp:revision>
  <dcterms:created xsi:type="dcterms:W3CDTF">2017-02-06T23:59:00Z</dcterms:created>
  <dcterms:modified xsi:type="dcterms:W3CDTF">2017-02-20T01:49:36Z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